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5" r:id="rId5"/>
    <p:sldId id="264" r:id="rId6"/>
    <p:sldId id="263" r:id="rId7"/>
    <p:sldId id="257" r:id="rId8"/>
    <p:sldId id="260" r:id="rId9"/>
    <p:sldId id="259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tezuma Fire District" userId="b36f638bbfbabe9c" providerId="LiveId" clId="{8811B133-578A-4603-B1A7-FACC15D9405F}"/>
    <pc:docChg chg="undo custSel addSld modSld sldOrd">
      <pc:chgData name="Montezuma Fire District" userId="b36f638bbfbabe9c" providerId="LiveId" clId="{8811B133-578A-4603-B1A7-FACC15D9405F}" dt="2023-12-26T21:51:01.398" v="556" actId="403"/>
      <pc:docMkLst>
        <pc:docMk/>
      </pc:docMkLst>
      <pc:sldChg chg="modSp mod">
        <pc:chgData name="Montezuma Fire District" userId="b36f638bbfbabe9c" providerId="LiveId" clId="{8811B133-578A-4603-B1A7-FACC15D9405F}" dt="2023-12-20T16:48:13.855" v="15" actId="20577"/>
        <pc:sldMkLst>
          <pc:docMk/>
          <pc:sldMk cId="1575036552" sldId="257"/>
        </pc:sldMkLst>
        <pc:spChg chg="mod">
          <ac:chgData name="Montezuma Fire District" userId="b36f638bbfbabe9c" providerId="LiveId" clId="{8811B133-578A-4603-B1A7-FACC15D9405F}" dt="2023-12-20T16:48:13.855" v="15" actId="20577"/>
          <ac:spMkLst>
            <pc:docMk/>
            <pc:sldMk cId="1575036552" sldId="257"/>
            <ac:spMk id="2" creationId="{20379141-299F-7FCD-66C9-52D185F57F0D}"/>
          </ac:spMkLst>
        </pc:spChg>
        <pc:graphicFrameChg chg="modGraphic">
          <ac:chgData name="Montezuma Fire District" userId="b36f638bbfbabe9c" providerId="LiveId" clId="{8811B133-578A-4603-B1A7-FACC15D9405F}" dt="2023-12-20T16:47:55.401" v="7" actId="20577"/>
          <ac:graphicFrameMkLst>
            <pc:docMk/>
            <pc:sldMk cId="1575036552" sldId="257"/>
            <ac:graphicFrameMk id="7" creationId="{AA67417E-8A92-18BC-FD44-E519DC4148BE}"/>
          </ac:graphicFrameMkLst>
        </pc:graphicFrameChg>
      </pc:sldChg>
      <pc:sldChg chg="modSp mod ord">
        <pc:chgData name="Montezuma Fire District" userId="b36f638bbfbabe9c" providerId="LiveId" clId="{8811B133-578A-4603-B1A7-FACC15D9405F}" dt="2023-12-20T16:51:55.119" v="138"/>
        <pc:sldMkLst>
          <pc:docMk/>
          <pc:sldMk cId="2342290799" sldId="261"/>
        </pc:sldMkLst>
        <pc:spChg chg="mod">
          <ac:chgData name="Montezuma Fire District" userId="b36f638bbfbabe9c" providerId="LiveId" clId="{8811B133-578A-4603-B1A7-FACC15D9405F}" dt="2023-12-20T16:49:20.934" v="63" actId="20577"/>
          <ac:spMkLst>
            <pc:docMk/>
            <pc:sldMk cId="2342290799" sldId="261"/>
            <ac:spMk id="3" creationId="{C8A66E54-7F5F-979B-9E48-1F369E52814E}"/>
          </ac:spMkLst>
        </pc:spChg>
      </pc:sldChg>
      <pc:sldChg chg="modSp mod ord">
        <pc:chgData name="Montezuma Fire District" userId="b36f638bbfbabe9c" providerId="LiveId" clId="{8811B133-578A-4603-B1A7-FACC15D9405F}" dt="2023-12-26T21:31:03.710" v="232" actId="20577"/>
        <pc:sldMkLst>
          <pc:docMk/>
          <pc:sldMk cId="1433216040" sldId="262"/>
        </pc:sldMkLst>
        <pc:spChg chg="mod">
          <ac:chgData name="Montezuma Fire District" userId="b36f638bbfbabe9c" providerId="LiveId" clId="{8811B133-578A-4603-B1A7-FACC15D9405F}" dt="2023-12-26T21:31:03.710" v="232" actId="20577"/>
          <ac:spMkLst>
            <pc:docMk/>
            <pc:sldMk cId="1433216040" sldId="262"/>
            <ac:spMk id="3" creationId="{8AA26A17-EC3C-A500-20A8-C29CD0E5C3CE}"/>
          </ac:spMkLst>
        </pc:spChg>
      </pc:sldChg>
      <pc:sldChg chg="modSp mod">
        <pc:chgData name="Montezuma Fire District" userId="b36f638bbfbabe9c" providerId="LiveId" clId="{8811B133-578A-4603-B1A7-FACC15D9405F}" dt="2023-12-26T21:48:06.433" v="533" actId="5793"/>
        <pc:sldMkLst>
          <pc:docMk/>
          <pc:sldMk cId="4250831555" sldId="263"/>
        </pc:sldMkLst>
        <pc:spChg chg="mod">
          <ac:chgData name="Montezuma Fire District" userId="b36f638bbfbabe9c" providerId="LiveId" clId="{8811B133-578A-4603-B1A7-FACC15D9405F}" dt="2023-12-26T21:48:06.433" v="533" actId="5793"/>
          <ac:spMkLst>
            <pc:docMk/>
            <pc:sldMk cId="4250831555" sldId="263"/>
            <ac:spMk id="3" creationId="{2B892D39-2ADD-C8C3-545F-A80DA7B7B9B3}"/>
          </ac:spMkLst>
        </pc:spChg>
      </pc:sldChg>
      <pc:sldChg chg="ord">
        <pc:chgData name="Montezuma Fire District" userId="b36f638bbfbabe9c" providerId="LiveId" clId="{8811B133-578A-4603-B1A7-FACC15D9405F}" dt="2023-12-20T16:52:00.526" v="142"/>
        <pc:sldMkLst>
          <pc:docMk/>
          <pc:sldMk cId="3447478006" sldId="264"/>
        </pc:sldMkLst>
      </pc:sldChg>
      <pc:sldChg chg="modSp mod ord">
        <pc:chgData name="Montezuma Fire District" userId="b36f638bbfbabe9c" providerId="LiveId" clId="{8811B133-578A-4603-B1A7-FACC15D9405F}" dt="2023-12-26T21:31:55.776" v="234"/>
        <pc:sldMkLst>
          <pc:docMk/>
          <pc:sldMk cId="2241768868" sldId="265"/>
        </pc:sldMkLst>
        <pc:spChg chg="mod">
          <ac:chgData name="Montezuma Fire District" userId="b36f638bbfbabe9c" providerId="LiveId" clId="{8811B133-578A-4603-B1A7-FACC15D9405F}" dt="2023-12-20T16:52:25.465" v="146" actId="5793"/>
          <ac:spMkLst>
            <pc:docMk/>
            <pc:sldMk cId="2241768868" sldId="265"/>
            <ac:spMk id="3" creationId="{E342F900-8408-D30C-5070-6584B2682299}"/>
          </ac:spMkLst>
        </pc:spChg>
      </pc:sldChg>
      <pc:sldChg chg="delSp modSp new mod">
        <pc:chgData name="Montezuma Fire District" userId="b36f638bbfbabe9c" providerId="LiveId" clId="{8811B133-578A-4603-B1A7-FACC15D9405F}" dt="2023-12-26T21:51:01.398" v="556" actId="403"/>
        <pc:sldMkLst>
          <pc:docMk/>
          <pc:sldMk cId="523705173" sldId="266"/>
        </pc:sldMkLst>
        <pc:spChg chg="mod">
          <ac:chgData name="Montezuma Fire District" userId="b36f638bbfbabe9c" providerId="LiveId" clId="{8811B133-578A-4603-B1A7-FACC15D9405F}" dt="2023-12-26T21:51:01.398" v="556" actId="403"/>
          <ac:spMkLst>
            <pc:docMk/>
            <pc:sldMk cId="523705173" sldId="266"/>
            <ac:spMk id="2" creationId="{9C9F585D-DBC2-E682-4F9C-9F14D9761592}"/>
          </ac:spMkLst>
        </pc:spChg>
        <pc:spChg chg="del">
          <ac:chgData name="Montezuma Fire District" userId="b36f638bbfbabe9c" providerId="LiveId" clId="{8811B133-578A-4603-B1A7-FACC15D9405F}" dt="2023-12-26T21:50:48.988" v="545" actId="478"/>
          <ac:spMkLst>
            <pc:docMk/>
            <pc:sldMk cId="523705173" sldId="266"/>
            <ac:spMk id="3" creationId="{5B5CF622-0223-BD51-9A85-515D239D99E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CE4-6236-4ACE-A3ED-881C4D3BCB59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B4CF-40B2-4678-B417-957BD107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157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CE4-6236-4ACE-A3ED-881C4D3BCB59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B4CF-40B2-4678-B417-957BD107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930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CE4-6236-4ACE-A3ED-881C4D3BCB59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B4CF-40B2-4678-B417-957BD107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91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CE4-6236-4ACE-A3ED-881C4D3BCB59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B4CF-40B2-4678-B417-957BD10716C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24777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CE4-6236-4ACE-A3ED-881C4D3BCB59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B4CF-40B2-4678-B417-957BD107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57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CE4-6236-4ACE-A3ED-881C4D3BCB59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B4CF-40B2-4678-B417-957BD107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2086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CE4-6236-4ACE-A3ED-881C4D3BCB59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B4CF-40B2-4678-B417-957BD107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435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CE4-6236-4ACE-A3ED-881C4D3BCB59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B4CF-40B2-4678-B417-957BD107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355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CE4-6236-4ACE-A3ED-881C4D3BCB59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B4CF-40B2-4678-B417-957BD107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166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CE4-6236-4ACE-A3ED-881C4D3BCB59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B4CF-40B2-4678-B417-957BD107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78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CE4-6236-4ACE-A3ED-881C4D3BCB59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B4CF-40B2-4678-B417-957BD107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532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CE4-6236-4ACE-A3ED-881C4D3BCB59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B4CF-40B2-4678-B417-957BD107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871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CE4-6236-4ACE-A3ED-881C4D3BCB59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B4CF-40B2-4678-B417-957BD107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0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CE4-6236-4ACE-A3ED-881C4D3BCB59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B4CF-40B2-4678-B417-957BD107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485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CE4-6236-4ACE-A3ED-881C4D3BCB59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B4CF-40B2-4678-B417-957BD107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2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CE4-6236-4ACE-A3ED-881C4D3BCB59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B4CF-40B2-4678-B417-957BD107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501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33CE4-6236-4ACE-A3ED-881C4D3BCB59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BB4CF-40B2-4678-B417-957BD107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03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33CE4-6236-4ACE-A3ED-881C4D3BCB59}" type="datetimeFigureOut">
              <a:rPr lang="en-US" smtClean="0"/>
              <a:t>12/26/2023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BB4CF-40B2-4678-B417-957BD10716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4420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E492C-CDFE-3339-28FC-90084827EF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MONTEZUMA Volunteer firefighter program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4498FF-6D58-FC0C-6825-83EF2241A7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278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9F585D-DBC2-E682-4F9C-9F14D9761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119" y="2765839"/>
            <a:ext cx="10353761" cy="1326321"/>
          </a:xfrm>
        </p:spPr>
        <p:txBody>
          <a:bodyPr>
            <a:normAutofit/>
          </a:bodyPr>
          <a:lstStyle/>
          <a:p>
            <a:r>
              <a:rPr lang="en-US" sz="88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523705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9E630-2FA0-D363-5806-42C6B74F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Resident Volunteer Firefighter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66E54-7F5F-979B-9E48-1F369E528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No changes to the volunteer program</a:t>
            </a:r>
          </a:p>
          <a:p>
            <a:pPr lvl="1"/>
            <a:r>
              <a:rPr lang="en-US" sz="2000" dirty="0"/>
              <a:t>Training: Must meet 60 % of all training for the year</a:t>
            </a:r>
          </a:p>
          <a:p>
            <a:pPr lvl="1"/>
            <a:r>
              <a:rPr lang="en-US" sz="2000" dirty="0"/>
              <a:t>Calls: Must meet 25 % of all calls for the year</a:t>
            </a:r>
          </a:p>
          <a:p>
            <a:pPr lvl="1"/>
            <a:r>
              <a:rPr lang="en-US" sz="2000" dirty="0"/>
              <a:t>May sign up for 12-hour shifts – Still reimbursed Per-Call</a:t>
            </a:r>
          </a:p>
        </p:txBody>
      </p:sp>
    </p:spTree>
    <p:extLst>
      <p:ext uri="{BB962C8B-B14F-4D97-AF65-F5344CB8AC3E}">
        <p14:creationId xmlns:p14="http://schemas.microsoft.com/office/powerpoint/2010/main" val="2342290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6E464-AA19-3451-3386-4DD942CAE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Reserve volunteer firefighter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26A17-EC3C-A500-20A8-C29CD0E5C3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Shift participation: Minimum 3 shifts a month* in leu of a call percentage </a:t>
            </a:r>
          </a:p>
          <a:p>
            <a:r>
              <a:rPr lang="en-US" dirty="0"/>
              <a:t>Training: On shift in lieu of Tuesday night training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* Would like to change to 1 day per week (minimum)</a:t>
            </a:r>
          </a:p>
        </p:txBody>
      </p:sp>
    </p:spTree>
    <p:extLst>
      <p:ext uri="{BB962C8B-B14F-4D97-AF65-F5344CB8AC3E}">
        <p14:creationId xmlns:p14="http://schemas.microsoft.com/office/powerpoint/2010/main" val="1433216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5E783-DBED-6680-7B83-5E6B4C087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fire explorer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2F900-8408-D30C-5070-6584B26822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Non-life safety position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Age range 14 years old to 18 years old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Limited to non active incidents (mop up only)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No structure fire (clean up only)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768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16505-D939-3AD1-8E49-2A8AFAC05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 volunteer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F0908-9A76-B294-6754-6821E1AF2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Non-life safety position </a:t>
            </a:r>
          </a:p>
          <a:p>
            <a:pPr lvl="1"/>
            <a:r>
              <a:rPr lang="en-US" dirty="0"/>
              <a:t>Logistical</a:t>
            </a:r>
          </a:p>
          <a:p>
            <a:pPr lvl="2"/>
            <a:r>
              <a:rPr lang="en-US" dirty="0"/>
              <a:t>Food, water, support functions</a:t>
            </a:r>
          </a:p>
          <a:p>
            <a:pPr lvl="1"/>
            <a:r>
              <a:rPr lang="en-US" dirty="0"/>
              <a:t>Assist with explorer program</a:t>
            </a:r>
          </a:p>
          <a:p>
            <a:pPr marL="1371600" lvl="3" indent="0">
              <a:buNone/>
            </a:pPr>
            <a:r>
              <a:rPr lang="en-US" dirty="0"/>
              <a:t>	</a:t>
            </a:r>
          </a:p>
          <a:p>
            <a:pPr marL="1371600" lvl="3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47478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2F3E4-9A92-FFD0-59CA-8B591285A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staffing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892D39-2ADD-C8C3-545F-A80DA7B7B9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7/1/2023 thru 11/10/23 (3 months) </a:t>
            </a:r>
          </a:p>
          <a:p>
            <a:pPr lvl="1"/>
            <a:r>
              <a:rPr lang="en-US" dirty="0"/>
              <a:t>3 personnel per day 8 am to 5 pm $26,924.33</a:t>
            </a:r>
          </a:p>
          <a:p>
            <a:pPr lvl="2"/>
            <a:r>
              <a:rPr lang="en-US" dirty="0"/>
              <a:t>$35 per day total $6,300 (3 months) </a:t>
            </a:r>
          </a:p>
          <a:p>
            <a:pPr lvl="2"/>
            <a:r>
              <a:rPr lang="en-US" dirty="0"/>
              <a:t>$50 per day total $9,000 (3 months) 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7/1/2022 thru 6/30/2023 (1 Fiscal Year)</a:t>
            </a:r>
          </a:p>
          <a:p>
            <a:pPr lvl="1"/>
            <a:r>
              <a:rPr lang="en-US" dirty="0"/>
              <a:t>3 personnel per day 8 am to 5 pm $57,084.23</a:t>
            </a:r>
          </a:p>
          <a:p>
            <a:pPr lvl="2"/>
            <a:r>
              <a:rPr lang="en-US" dirty="0"/>
              <a:t>$35 per day total $27,300 (1 Fiscal Year)</a:t>
            </a:r>
          </a:p>
          <a:p>
            <a:pPr lvl="2"/>
            <a:r>
              <a:rPr lang="en-US" dirty="0"/>
              <a:t>$50 per day total $39,000 (1 Fiscal Year)</a:t>
            </a:r>
          </a:p>
          <a:p>
            <a:pPr marL="914400" lvl="2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831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379141-299F-7FCD-66C9-52D185F57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MONTEZUMA Reserve Volunteer firefighter program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A67417E-8A92-18BC-FD44-E519DC4148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662155"/>
              </p:ext>
            </p:extLst>
          </p:nvPr>
        </p:nvGraphicFramePr>
        <p:xfrm>
          <a:off x="914400" y="2095500"/>
          <a:ext cx="10353674" cy="242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6837">
                  <a:extLst>
                    <a:ext uri="{9D8B030D-6E8A-4147-A177-3AD203B41FA5}">
                      <a16:colId xmlns:a16="http://schemas.microsoft.com/office/drawing/2014/main" val="2032139527"/>
                    </a:ext>
                  </a:extLst>
                </a:gridCol>
                <a:gridCol w="5176837">
                  <a:extLst>
                    <a:ext uri="{9D8B030D-6E8A-4147-A177-3AD203B41FA5}">
                      <a16:colId xmlns:a16="http://schemas.microsoft.com/office/drawing/2014/main" val="10568633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$35 per day per person </a:t>
                      </a:r>
                    </a:p>
                    <a:p>
                      <a:r>
                        <a:rPr lang="en-US" sz="2800" dirty="0"/>
                        <a:t>5 days a week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$50 per day per person </a:t>
                      </a:r>
                    </a:p>
                    <a:p>
                      <a:r>
                        <a:rPr lang="en-US" sz="2800" dirty="0"/>
                        <a:t>5 days a week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893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$9,100 – 1 person per day for 1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$13,000 – 1 person per day for 1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919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$18,200 – 2 personnel per day for 1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$26,000 – 2 personnel per day for 1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965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$27,300 – 3 personnel per day for 1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$39,000 – 3 personnel per day for 1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6970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$36,400 – 4 personnel per day for 1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$52,000 – 4 personnel per day for 1 year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814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036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3CD94-11EF-DAC8-F613-2EC004DEC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PRO’S  /  Conn's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F9B5E3F-C0D5-0E6A-500D-937C77A61C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993820"/>
              </p:ext>
            </p:extLst>
          </p:nvPr>
        </p:nvGraphicFramePr>
        <p:xfrm>
          <a:off x="914400" y="2095500"/>
          <a:ext cx="10353674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6837">
                  <a:extLst>
                    <a:ext uri="{9D8B030D-6E8A-4147-A177-3AD203B41FA5}">
                      <a16:colId xmlns:a16="http://schemas.microsoft.com/office/drawing/2014/main" val="1812403064"/>
                    </a:ext>
                  </a:extLst>
                </a:gridCol>
                <a:gridCol w="5176837">
                  <a:extLst>
                    <a:ext uri="{9D8B030D-6E8A-4147-A177-3AD203B41FA5}">
                      <a16:colId xmlns:a16="http://schemas.microsoft.com/office/drawing/2014/main" val="151582574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Pro’s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Conn’s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4915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Coverage 5 days a week 52 weeks a 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Possible loss of volunteers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043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Coverage 12 hours a day (7 am to 7 pm)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Split paid staff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980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More cost effective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Turn over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289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Maintain high training levels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Onboarding cost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91383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Possible strike team staffing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3519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Larger recruitment 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227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0115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670803A-A40B-E9BA-F3DF-AF160AB8A8D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6662"/>
          <a:stretch/>
        </p:blipFill>
        <p:spPr>
          <a:xfrm>
            <a:off x="0" y="16338"/>
            <a:ext cx="7552924" cy="6857990"/>
          </a:xfrm>
          <a:prstGeom prst="rect">
            <a:avLst/>
          </a:prstGeom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</a:sp3d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30B943F-E539-C599-AE46-7BE63FD5A4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4444" y="2096064"/>
            <a:ext cx="3113112" cy="3695136"/>
          </a:xfrm>
        </p:spPr>
        <p:txBody>
          <a:bodyPr>
            <a:normAutofit/>
          </a:bodyPr>
          <a:lstStyle/>
          <a:p>
            <a:r>
              <a:rPr lang="en-US" sz="1800" dirty="0"/>
              <a:t>This program allows us to recruit up to 30 air miles</a:t>
            </a:r>
          </a:p>
          <a:p>
            <a:r>
              <a:rPr lang="en-US" sz="1800" dirty="0"/>
              <a:t>With in this area, we can recruit from Solano college, Loss Medanos, San Joaquin Delta College</a:t>
            </a:r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D6686094-F3C2-C77C-A5D3-18A070FFCE07}"/>
              </a:ext>
            </a:extLst>
          </p:cNvPr>
          <p:cNvSpPr/>
          <p:nvPr/>
        </p:nvSpPr>
        <p:spPr>
          <a:xfrm>
            <a:off x="3297872" y="2733476"/>
            <a:ext cx="1291873" cy="1136395"/>
          </a:xfrm>
          <a:custGeom>
            <a:avLst/>
            <a:gdLst>
              <a:gd name="connsiteX0" fmla="*/ 1021035 w 1291873"/>
              <a:gd name="connsiteY0" fmla="*/ 532238 h 1136395"/>
              <a:gd name="connsiteX1" fmla="*/ 1021035 w 1291873"/>
              <a:gd name="connsiteY1" fmla="*/ 532238 h 1136395"/>
              <a:gd name="connsiteX2" fmla="*/ 1078185 w 1291873"/>
              <a:gd name="connsiteY2" fmla="*/ 491417 h 1136395"/>
              <a:gd name="connsiteX3" fmla="*/ 1102678 w 1291873"/>
              <a:gd name="connsiteY3" fmla="*/ 483253 h 1136395"/>
              <a:gd name="connsiteX4" fmla="*/ 1159828 w 1291873"/>
              <a:gd name="connsiteY4" fmla="*/ 458760 h 1136395"/>
              <a:gd name="connsiteX5" fmla="*/ 1200649 w 1291873"/>
              <a:gd name="connsiteY5" fmla="*/ 434267 h 1136395"/>
              <a:gd name="connsiteX6" fmla="*/ 1265964 w 1291873"/>
              <a:gd name="connsiteY6" fmla="*/ 393445 h 1136395"/>
              <a:gd name="connsiteX7" fmla="*/ 1274128 w 1291873"/>
              <a:gd name="connsiteY7" fmla="*/ 83203 h 1136395"/>
              <a:gd name="connsiteX8" fmla="*/ 1225142 w 1291873"/>
              <a:gd name="connsiteY8" fmla="*/ 66874 h 1136395"/>
              <a:gd name="connsiteX9" fmla="*/ 1200649 w 1291873"/>
              <a:gd name="connsiteY9" fmla="*/ 50545 h 1136395"/>
              <a:gd name="connsiteX10" fmla="*/ 1086349 w 1291873"/>
              <a:gd name="connsiteY10" fmla="*/ 1560 h 1136395"/>
              <a:gd name="connsiteX11" fmla="*/ 947557 w 1291873"/>
              <a:gd name="connsiteY11" fmla="*/ 42381 h 1136395"/>
              <a:gd name="connsiteX12" fmla="*/ 939392 w 1291873"/>
              <a:gd name="connsiteY12" fmla="*/ 99531 h 1136395"/>
              <a:gd name="connsiteX13" fmla="*/ 947557 w 1291873"/>
              <a:gd name="connsiteY13" fmla="*/ 197503 h 1136395"/>
              <a:gd name="connsiteX14" fmla="*/ 955721 w 1291873"/>
              <a:gd name="connsiteY14" fmla="*/ 319967 h 1136395"/>
              <a:gd name="connsiteX15" fmla="*/ 963885 w 1291873"/>
              <a:gd name="connsiteY15" fmla="*/ 360788 h 1136395"/>
              <a:gd name="connsiteX16" fmla="*/ 931228 w 1291873"/>
              <a:gd name="connsiteY16" fmla="*/ 328131 h 1136395"/>
              <a:gd name="connsiteX17" fmla="*/ 898571 w 1291873"/>
              <a:gd name="connsiteY17" fmla="*/ 303638 h 1136395"/>
              <a:gd name="connsiteX18" fmla="*/ 833257 w 1291873"/>
              <a:gd name="connsiteY18" fmla="*/ 270981 h 1136395"/>
              <a:gd name="connsiteX19" fmla="*/ 776107 w 1291873"/>
              <a:gd name="connsiteY19" fmla="*/ 262817 h 1136395"/>
              <a:gd name="connsiteX20" fmla="*/ 751614 w 1291873"/>
              <a:gd name="connsiteY20" fmla="*/ 254653 h 1136395"/>
              <a:gd name="connsiteX21" fmla="*/ 702628 w 1291873"/>
              <a:gd name="connsiteY21" fmla="*/ 246488 h 1136395"/>
              <a:gd name="connsiteX22" fmla="*/ 661807 w 1291873"/>
              <a:gd name="connsiteY22" fmla="*/ 230160 h 1136395"/>
              <a:gd name="connsiteX23" fmla="*/ 629149 w 1291873"/>
              <a:gd name="connsiteY23" fmla="*/ 221995 h 1136395"/>
              <a:gd name="connsiteX24" fmla="*/ 106635 w 1291873"/>
              <a:gd name="connsiteY24" fmla="*/ 238324 h 1136395"/>
              <a:gd name="connsiteX25" fmla="*/ 73978 w 1291873"/>
              <a:gd name="connsiteY25" fmla="*/ 270981 h 1136395"/>
              <a:gd name="connsiteX26" fmla="*/ 41321 w 1291873"/>
              <a:gd name="connsiteY26" fmla="*/ 287310 h 1136395"/>
              <a:gd name="connsiteX27" fmla="*/ 24992 w 1291873"/>
              <a:gd name="connsiteY27" fmla="*/ 377117 h 1136395"/>
              <a:gd name="connsiteX28" fmla="*/ 8664 w 1291873"/>
              <a:gd name="connsiteY28" fmla="*/ 532238 h 1136395"/>
              <a:gd name="connsiteX29" fmla="*/ 499 w 1291873"/>
              <a:gd name="connsiteY29" fmla="*/ 597553 h 1136395"/>
              <a:gd name="connsiteX30" fmla="*/ 65814 w 1291873"/>
              <a:gd name="connsiteY30" fmla="*/ 711853 h 1136395"/>
              <a:gd name="connsiteX31" fmla="*/ 90307 w 1291873"/>
              <a:gd name="connsiteY31" fmla="*/ 752674 h 1136395"/>
              <a:gd name="connsiteX32" fmla="*/ 98471 w 1291873"/>
              <a:gd name="connsiteY32" fmla="*/ 866974 h 1136395"/>
              <a:gd name="connsiteX33" fmla="*/ 114799 w 1291873"/>
              <a:gd name="connsiteY33" fmla="*/ 891467 h 1136395"/>
              <a:gd name="connsiteX34" fmla="*/ 131128 w 1291873"/>
              <a:gd name="connsiteY34" fmla="*/ 964945 h 1136395"/>
              <a:gd name="connsiteX35" fmla="*/ 147457 w 1291873"/>
              <a:gd name="connsiteY35" fmla="*/ 989438 h 1136395"/>
              <a:gd name="connsiteX36" fmla="*/ 212771 w 1291873"/>
              <a:gd name="connsiteY36" fmla="*/ 1087410 h 1136395"/>
              <a:gd name="connsiteX37" fmla="*/ 318907 w 1291873"/>
              <a:gd name="connsiteY37" fmla="*/ 1079245 h 1136395"/>
              <a:gd name="connsiteX38" fmla="*/ 400549 w 1291873"/>
              <a:gd name="connsiteY38" fmla="*/ 1054753 h 1136395"/>
              <a:gd name="connsiteX39" fmla="*/ 425042 w 1291873"/>
              <a:gd name="connsiteY39" fmla="*/ 1071081 h 1136395"/>
              <a:gd name="connsiteX40" fmla="*/ 465864 w 1291873"/>
              <a:gd name="connsiteY40" fmla="*/ 1087410 h 1136395"/>
              <a:gd name="connsiteX41" fmla="*/ 506685 w 1291873"/>
              <a:gd name="connsiteY41" fmla="*/ 1120067 h 1136395"/>
              <a:gd name="connsiteX42" fmla="*/ 531178 w 1291873"/>
              <a:gd name="connsiteY42" fmla="*/ 1136395 h 1136395"/>
              <a:gd name="connsiteX43" fmla="*/ 645478 w 1291873"/>
              <a:gd name="connsiteY43" fmla="*/ 1071081 h 1136395"/>
              <a:gd name="connsiteX44" fmla="*/ 727121 w 1291873"/>
              <a:gd name="connsiteY44" fmla="*/ 1022095 h 1136395"/>
              <a:gd name="connsiteX45" fmla="*/ 776107 w 1291873"/>
              <a:gd name="connsiteY45" fmla="*/ 989438 h 1136395"/>
              <a:gd name="connsiteX46" fmla="*/ 816928 w 1291873"/>
              <a:gd name="connsiteY46" fmla="*/ 973110 h 1136395"/>
              <a:gd name="connsiteX47" fmla="*/ 841421 w 1291873"/>
              <a:gd name="connsiteY47" fmla="*/ 891467 h 1136395"/>
              <a:gd name="connsiteX48" fmla="*/ 857749 w 1291873"/>
              <a:gd name="connsiteY48" fmla="*/ 793495 h 1136395"/>
              <a:gd name="connsiteX49" fmla="*/ 865914 w 1291873"/>
              <a:gd name="connsiteY49" fmla="*/ 769003 h 1136395"/>
              <a:gd name="connsiteX50" fmla="*/ 890407 w 1291873"/>
              <a:gd name="connsiteY50" fmla="*/ 736345 h 1136395"/>
              <a:gd name="connsiteX51" fmla="*/ 931228 w 1291873"/>
              <a:gd name="connsiteY51" fmla="*/ 728181 h 1136395"/>
              <a:gd name="connsiteX52" fmla="*/ 972049 w 1291873"/>
              <a:gd name="connsiteY52" fmla="*/ 695524 h 1136395"/>
              <a:gd name="connsiteX53" fmla="*/ 980214 w 1291873"/>
              <a:gd name="connsiteY53" fmla="*/ 671031 h 1136395"/>
              <a:gd name="connsiteX54" fmla="*/ 1004707 w 1291873"/>
              <a:gd name="connsiteY54" fmla="*/ 630210 h 1136395"/>
              <a:gd name="connsiteX55" fmla="*/ 1021035 w 1291873"/>
              <a:gd name="connsiteY55" fmla="*/ 573060 h 1136395"/>
              <a:gd name="connsiteX56" fmla="*/ 1021035 w 1291873"/>
              <a:gd name="connsiteY56" fmla="*/ 532238 h 1136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1291873" h="1136395">
                <a:moveTo>
                  <a:pt x="1021035" y="532238"/>
                </a:moveTo>
                <a:lnTo>
                  <a:pt x="1021035" y="532238"/>
                </a:lnTo>
                <a:cubicBezTo>
                  <a:pt x="1040085" y="518631"/>
                  <a:pt x="1058111" y="503461"/>
                  <a:pt x="1078185" y="491417"/>
                </a:cubicBezTo>
                <a:cubicBezTo>
                  <a:pt x="1085565" y="486989"/>
                  <a:pt x="1094688" y="486449"/>
                  <a:pt x="1102678" y="483253"/>
                </a:cubicBezTo>
                <a:cubicBezTo>
                  <a:pt x="1121921" y="475556"/>
                  <a:pt x="1141290" y="468029"/>
                  <a:pt x="1159828" y="458760"/>
                </a:cubicBezTo>
                <a:cubicBezTo>
                  <a:pt x="1174021" y="451663"/>
                  <a:pt x="1186778" y="441973"/>
                  <a:pt x="1200649" y="434267"/>
                </a:cubicBezTo>
                <a:cubicBezTo>
                  <a:pt x="1258287" y="402246"/>
                  <a:pt x="1209250" y="435981"/>
                  <a:pt x="1265964" y="393445"/>
                </a:cubicBezTo>
                <a:cubicBezTo>
                  <a:pt x="1288735" y="279585"/>
                  <a:pt x="1306662" y="222636"/>
                  <a:pt x="1274128" y="83203"/>
                </a:cubicBezTo>
                <a:cubicBezTo>
                  <a:pt x="1270217" y="66441"/>
                  <a:pt x="1240870" y="73865"/>
                  <a:pt x="1225142" y="66874"/>
                </a:cubicBezTo>
                <a:cubicBezTo>
                  <a:pt x="1216175" y="62889"/>
                  <a:pt x="1209425" y="54933"/>
                  <a:pt x="1200649" y="50545"/>
                </a:cubicBezTo>
                <a:cubicBezTo>
                  <a:pt x="1129637" y="15039"/>
                  <a:pt x="1135068" y="17799"/>
                  <a:pt x="1086349" y="1560"/>
                </a:cubicBezTo>
                <a:cubicBezTo>
                  <a:pt x="1028863" y="5666"/>
                  <a:pt x="969893" y="-19043"/>
                  <a:pt x="947557" y="42381"/>
                </a:cubicBezTo>
                <a:cubicBezTo>
                  <a:pt x="940981" y="60466"/>
                  <a:pt x="942114" y="80481"/>
                  <a:pt x="939392" y="99531"/>
                </a:cubicBezTo>
                <a:cubicBezTo>
                  <a:pt x="942114" y="132188"/>
                  <a:pt x="945136" y="164822"/>
                  <a:pt x="947557" y="197503"/>
                </a:cubicBezTo>
                <a:cubicBezTo>
                  <a:pt x="950579" y="238303"/>
                  <a:pt x="951650" y="279258"/>
                  <a:pt x="955721" y="319967"/>
                </a:cubicBezTo>
                <a:cubicBezTo>
                  <a:pt x="957102" y="333775"/>
                  <a:pt x="977049" y="356400"/>
                  <a:pt x="963885" y="360788"/>
                </a:cubicBezTo>
                <a:cubicBezTo>
                  <a:pt x="949280" y="365656"/>
                  <a:pt x="942814" y="338268"/>
                  <a:pt x="931228" y="328131"/>
                </a:cubicBezTo>
                <a:cubicBezTo>
                  <a:pt x="920988" y="319171"/>
                  <a:pt x="909644" y="311547"/>
                  <a:pt x="898571" y="303638"/>
                </a:cubicBezTo>
                <a:cubicBezTo>
                  <a:pt x="876450" y="287838"/>
                  <a:pt x="861433" y="278025"/>
                  <a:pt x="833257" y="270981"/>
                </a:cubicBezTo>
                <a:cubicBezTo>
                  <a:pt x="814588" y="266314"/>
                  <a:pt x="795157" y="265538"/>
                  <a:pt x="776107" y="262817"/>
                </a:cubicBezTo>
                <a:cubicBezTo>
                  <a:pt x="767943" y="260096"/>
                  <a:pt x="760015" y="256520"/>
                  <a:pt x="751614" y="254653"/>
                </a:cubicBezTo>
                <a:cubicBezTo>
                  <a:pt x="735454" y="251062"/>
                  <a:pt x="718599" y="250844"/>
                  <a:pt x="702628" y="246488"/>
                </a:cubicBezTo>
                <a:cubicBezTo>
                  <a:pt x="688489" y="242632"/>
                  <a:pt x="675710" y="234794"/>
                  <a:pt x="661807" y="230160"/>
                </a:cubicBezTo>
                <a:cubicBezTo>
                  <a:pt x="651162" y="226612"/>
                  <a:pt x="640035" y="224717"/>
                  <a:pt x="629149" y="221995"/>
                </a:cubicBezTo>
                <a:cubicBezTo>
                  <a:pt x="454978" y="227438"/>
                  <a:pt x="280217" y="223008"/>
                  <a:pt x="106635" y="238324"/>
                </a:cubicBezTo>
                <a:cubicBezTo>
                  <a:pt x="91300" y="239677"/>
                  <a:pt x="86294" y="261744"/>
                  <a:pt x="73978" y="270981"/>
                </a:cubicBezTo>
                <a:cubicBezTo>
                  <a:pt x="64242" y="278283"/>
                  <a:pt x="52207" y="281867"/>
                  <a:pt x="41321" y="287310"/>
                </a:cubicBezTo>
                <a:cubicBezTo>
                  <a:pt x="31902" y="324987"/>
                  <a:pt x="28892" y="332267"/>
                  <a:pt x="24992" y="377117"/>
                </a:cubicBezTo>
                <a:cubicBezTo>
                  <a:pt x="11684" y="530157"/>
                  <a:pt x="31533" y="463629"/>
                  <a:pt x="8664" y="532238"/>
                </a:cubicBezTo>
                <a:cubicBezTo>
                  <a:pt x="5942" y="554010"/>
                  <a:pt x="-2065" y="575762"/>
                  <a:pt x="499" y="597553"/>
                </a:cubicBezTo>
                <a:cubicBezTo>
                  <a:pt x="10612" y="683520"/>
                  <a:pt x="21990" y="657074"/>
                  <a:pt x="65814" y="711853"/>
                </a:cubicBezTo>
                <a:cubicBezTo>
                  <a:pt x="75727" y="724244"/>
                  <a:pt x="82143" y="739067"/>
                  <a:pt x="90307" y="752674"/>
                </a:cubicBezTo>
                <a:cubicBezTo>
                  <a:pt x="93028" y="790774"/>
                  <a:pt x="91833" y="829358"/>
                  <a:pt x="98471" y="866974"/>
                </a:cubicBezTo>
                <a:cubicBezTo>
                  <a:pt x="100176" y="876637"/>
                  <a:pt x="110934" y="882448"/>
                  <a:pt x="114799" y="891467"/>
                </a:cubicBezTo>
                <a:cubicBezTo>
                  <a:pt x="127358" y="920772"/>
                  <a:pt x="119492" y="933915"/>
                  <a:pt x="131128" y="964945"/>
                </a:cubicBezTo>
                <a:cubicBezTo>
                  <a:pt x="134573" y="974133"/>
                  <a:pt x="142805" y="980798"/>
                  <a:pt x="147457" y="989438"/>
                </a:cubicBezTo>
                <a:cubicBezTo>
                  <a:pt x="198092" y="1083475"/>
                  <a:pt x="161212" y="1053037"/>
                  <a:pt x="212771" y="1087410"/>
                </a:cubicBezTo>
                <a:cubicBezTo>
                  <a:pt x="248150" y="1084688"/>
                  <a:pt x="283816" y="1084509"/>
                  <a:pt x="318907" y="1079245"/>
                </a:cubicBezTo>
                <a:cubicBezTo>
                  <a:pt x="335904" y="1076695"/>
                  <a:pt x="378296" y="1062171"/>
                  <a:pt x="400549" y="1054753"/>
                </a:cubicBezTo>
                <a:cubicBezTo>
                  <a:pt x="408713" y="1060196"/>
                  <a:pt x="416266" y="1066693"/>
                  <a:pt x="425042" y="1071081"/>
                </a:cubicBezTo>
                <a:cubicBezTo>
                  <a:pt x="438150" y="1077635"/>
                  <a:pt x="453297" y="1079870"/>
                  <a:pt x="465864" y="1087410"/>
                </a:cubicBezTo>
                <a:cubicBezTo>
                  <a:pt x="480806" y="1096375"/>
                  <a:pt x="492745" y="1109612"/>
                  <a:pt x="506685" y="1120067"/>
                </a:cubicBezTo>
                <a:cubicBezTo>
                  <a:pt x="514535" y="1125954"/>
                  <a:pt x="523014" y="1130952"/>
                  <a:pt x="531178" y="1136395"/>
                </a:cubicBezTo>
                <a:cubicBezTo>
                  <a:pt x="619206" y="1118790"/>
                  <a:pt x="523522" y="1144255"/>
                  <a:pt x="645478" y="1071081"/>
                </a:cubicBezTo>
                <a:cubicBezTo>
                  <a:pt x="672692" y="1054752"/>
                  <a:pt x="700714" y="1039699"/>
                  <a:pt x="727121" y="1022095"/>
                </a:cubicBezTo>
                <a:cubicBezTo>
                  <a:pt x="743450" y="1011209"/>
                  <a:pt x="758879" y="998835"/>
                  <a:pt x="776107" y="989438"/>
                </a:cubicBezTo>
                <a:cubicBezTo>
                  <a:pt x="788973" y="982420"/>
                  <a:pt x="803321" y="978553"/>
                  <a:pt x="816928" y="973110"/>
                </a:cubicBezTo>
                <a:cubicBezTo>
                  <a:pt x="825991" y="945922"/>
                  <a:pt x="836133" y="919672"/>
                  <a:pt x="841421" y="891467"/>
                </a:cubicBezTo>
                <a:cubicBezTo>
                  <a:pt x="847522" y="858926"/>
                  <a:pt x="847278" y="824903"/>
                  <a:pt x="857749" y="793495"/>
                </a:cubicBezTo>
                <a:cubicBezTo>
                  <a:pt x="860471" y="785331"/>
                  <a:pt x="861644" y="776475"/>
                  <a:pt x="865914" y="769003"/>
                </a:cubicBezTo>
                <a:cubicBezTo>
                  <a:pt x="872665" y="757189"/>
                  <a:pt x="878868" y="743557"/>
                  <a:pt x="890407" y="736345"/>
                </a:cubicBezTo>
                <a:cubicBezTo>
                  <a:pt x="902174" y="728990"/>
                  <a:pt x="917621" y="730902"/>
                  <a:pt x="931228" y="728181"/>
                </a:cubicBezTo>
                <a:cubicBezTo>
                  <a:pt x="944835" y="717295"/>
                  <a:pt x="960709" y="708754"/>
                  <a:pt x="972049" y="695524"/>
                </a:cubicBezTo>
                <a:cubicBezTo>
                  <a:pt x="977650" y="688990"/>
                  <a:pt x="976365" y="678728"/>
                  <a:pt x="980214" y="671031"/>
                </a:cubicBezTo>
                <a:cubicBezTo>
                  <a:pt x="987311" y="656838"/>
                  <a:pt x="996543" y="643817"/>
                  <a:pt x="1004707" y="630210"/>
                </a:cubicBezTo>
                <a:cubicBezTo>
                  <a:pt x="1005796" y="625856"/>
                  <a:pt x="1016350" y="580087"/>
                  <a:pt x="1021035" y="573060"/>
                </a:cubicBezTo>
                <a:cubicBezTo>
                  <a:pt x="1035433" y="551462"/>
                  <a:pt x="1021035" y="539042"/>
                  <a:pt x="1021035" y="53223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7802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4705</TotalTime>
  <Words>413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Bookman Old Style</vt:lpstr>
      <vt:lpstr>Rockwell</vt:lpstr>
      <vt:lpstr>Damask</vt:lpstr>
      <vt:lpstr>MONTEZUMA Volunteer firefighter program</vt:lpstr>
      <vt:lpstr>Resident Volunteer Firefighter</vt:lpstr>
      <vt:lpstr>Reserve volunteer firefighter</vt:lpstr>
      <vt:lpstr>Student fire explorer</vt:lpstr>
      <vt:lpstr>Support volunteer</vt:lpstr>
      <vt:lpstr>Summer staffing</vt:lpstr>
      <vt:lpstr>MONTEZUMA Reserve Volunteer firefighter program</vt:lpstr>
      <vt:lpstr>PRO’S  /  Conn's</vt:lpstr>
      <vt:lpstr>PowerPoint Presentation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MONTEZUMA Volunteer firefighter program</dc:title>
  <dc:creator>Montezuma Fire Protection District</dc:creator>
  <cp:lastModifiedBy>Montezuma Fire District</cp:lastModifiedBy>
  <cp:revision>3</cp:revision>
  <dcterms:created xsi:type="dcterms:W3CDTF">2023-11-07T16:27:01Z</dcterms:created>
  <dcterms:modified xsi:type="dcterms:W3CDTF">2023-12-26T21:51:05Z</dcterms:modified>
</cp:coreProperties>
</file>